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xmlns="">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a:srgbClr val="00518E"/>
    <a:srgbClr val="0000CC"/>
    <a:srgbClr val="007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456" autoAdjust="0"/>
    <p:restoredTop sz="94660"/>
  </p:normalViewPr>
  <p:slideViewPr>
    <p:cSldViewPr showGuides="1">
      <p:cViewPr varScale="1">
        <p:scale>
          <a:sx n="112" d="100"/>
          <a:sy n="112" d="100"/>
        </p:scale>
        <p:origin x="-864" y="-90"/>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05/12/2022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xmlns=""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xmlns=""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xmlns=""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xmlns=""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xmlns=""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xmlns=""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xmlns=""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a:t>
            </a:r>
            <a:r>
              <a:rPr lang="fr-FR" dirty="0" smtClean="0">
                <a:solidFill>
                  <a:srgbClr val="005696"/>
                </a:solidFill>
              </a:rPr>
              <a:t>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a:t>
            </a:r>
            <a:r>
              <a:rPr lang="fr-FR" sz="2800" b="1" dirty="0" smtClean="0">
                <a:solidFill>
                  <a:srgbClr val="005696"/>
                </a:solidFill>
              </a:rPr>
              <a:t>la 3</a:t>
            </a:r>
            <a:r>
              <a:rPr lang="fr-FR" sz="2800" b="1" baseline="30000" dirty="0" smtClean="0">
                <a:solidFill>
                  <a:srgbClr val="005696"/>
                </a:solidFill>
              </a:rPr>
              <a:t>e</a:t>
            </a:r>
            <a:endParaRPr lang="fr-FR" sz="2800" b="1" dirty="0" smtClean="0">
              <a:solidFill>
                <a:srgbClr val="005696"/>
              </a:solidFill>
            </a:endParaRPr>
          </a:p>
          <a:p>
            <a:pPr lvl="1"/>
            <a:endParaRPr lang="fr-FR" sz="2800" b="1" dirty="0" smtClean="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smtClean="0"/>
              <a:t>2022-2023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xmlns=""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a:t>
            </a:r>
            <a:r>
              <a:rPr lang="fr-FR" sz="1600" b="1" dirty="0" smtClean="0">
                <a:solidFill>
                  <a:srgbClr val="002060"/>
                </a:solidFill>
              </a:rPr>
              <a:t>d’établissement.</a:t>
            </a:r>
            <a:endParaRPr lang="fr-FR" sz="1600" b="1" dirty="0">
              <a:solidFill>
                <a:srgbClr val="002060"/>
              </a:solidFill>
            </a:endParaRP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xmlns="" val="4061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3</a:t>
            </a:r>
            <a:r>
              <a:rPr lang="fr-FR" sz="4000" dirty="0" smtClean="0">
                <a:solidFill>
                  <a:schemeClr val="bg1"/>
                </a:solidFill>
              </a:rPr>
              <a:t>.</a:t>
            </a:r>
            <a:r>
              <a:rPr lang="fr-FR" sz="3600" dirty="0" smtClean="0">
                <a:solidFill>
                  <a:schemeClr val="bg1"/>
                </a:solidFill>
              </a:rPr>
              <a:t>Validation des </a:t>
            </a:r>
            <a:r>
              <a:rPr lang="fr-FR" sz="3600" dirty="0">
                <a:solidFill>
                  <a:schemeClr val="bg1"/>
                </a:solidFill>
              </a:rPr>
              <a:t>intentions d’orientation</a:t>
            </a:r>
          </a:p>
        </p:txBody>
      </p:sp>
    </p:spTree>
    <p:extLst>
      <p:ext uri="{BB962C8B-B14F-4D97-AF65-F5344CB8AC3E}">
        <p14:creationId xmlns:p14="http://schemas.microsoft.com/office/powerpoint/2010/main" xmlns="" val="310134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a:t>
            </a:r>
            <a:r>
              <a:rPr lang="fr-FR" sz="1600" b="1" dirty="0" smtClean="0">
                <a:solidFill>
                  <a:srgbClr val="002060"/>
                </a:solidFill>
              </a:rPr>
              <a:t>doit </a:t>
            </a:r>
            <a:r>
              <a:rPr lang="fr-FR" sz="1600" b="1" dirty="0">
                <a:solidFill>
                  <a:srgbClr val="002060"/>
                </a:solidFill>
              </a:rPr>
              <a:t>être validé pour être </a:t>
            </a:r>
            <a:r>
              <a:rPr lang="fr-FR" sz="1600" b="1" dirty="0" smtClean="0">
                <a:solidFill>
                  <a:srgbClr val="002060"/>
                </a:solidFill>
              </a:rPr>
              <a:t>enregistr</a:t>
            </a:r>
            <a:r>
              <a:rPr lang="fr-FR" b="1" dirty="0" smtClean="0">
                <a:solidFill>
                  <a:srgbClr val="002060"/>
                </a:solidFill>
              </a:rPr>
              <a:t>é.</a:t>
            </a:r>
            <a:endParaRPr lang="fr-FR" b="1" dirty="0">
              <a:solidFill>
                <a:srgbClr val="002060"/>
              </a:solidFill>
            </a:endParaRP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xmlns="" val="24322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Un courriel </a:t>
            </a:r>
            <a:r>
              <a:rPr lang="fr-FR" sz="1600" b="1" dirty="0">
                <a:solidFill>
                  <a:srgbClr val="002060"/>
                </a:solidFill>
              </a:rPr>
              <a:t>avec le récapitulatif des intentions d’orientation saisies est transmis à chaque représentant </a:t>
            </a:r>
            <a:r>
              <a:rPr lang="fr-FR" sz="1600" b="1" dirty="0" smtClean="0">
                <a:solidFill>
                  <a:srgbClr val="002060"/>
                </a:solidFill>
              </a:rPr>
              <a:t>légal. </a:t>
            </a:r>
          </a:p>
          <a:p>
            <a:endParaRPr lang="fr-FR" sz="1600" b="1" dirty="0">
              <a:solidFill>
                <a:srgbClr val="002060"/>
              </a:solidFill>
            </a:endParaRPr>
          </a:p>
          <a:p>
            <a:r>
              <a:rPr lang="fr-FR" sz="1600" b="1" dirty="0" smtClean="0">
                <a:solidFill>
                  <a:srgbClr val="002060"/>
                </a:solidFill>
              </a:rPr>
              <a:t>Les intentions peuvent être modifiées jusqu’à la fermeture du service. </a:t>
            </a:r>
            <a:endParaRPr lang="fr-FR" sz="1600" b="1" dirty="0">
              <a:solidFill>
                <a:srgbClr val="002060"/>
              </a:solidFill>
            </a:endParaRPr>
          </a:p>
        </p:txBody>
      </p:sp>
    </p:spTree>
    <p:extLst>
      <p:ext uri="{BB962C8B-B14F-4D97-AF65-F5344CB8AC3E}">
        <p14:creationId xmlns:p14="http://schemas.microsoft.com/office/powerpoint/2010/main" xmlns="" val="382834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smtClean="0">
                <a:solidFill>
                  <a:schemeClr val="bg1"/>
                </a:solidFill>
              </a:rPr>
              <a:t> </a:t>
            </a:r>
            <a:r>
              <a:rPr lang="fr-FR" sz="3600" dirty="0" smtClean="0">
                <a:solidFill>
                  <a:schemeClr val="bg1"/>
                </a:solidFill>
              </a:rPr>
              <a:t>4</a:t>
            </a:r>
            <a:r>
              <a:rPr lang="fr-FR" sz="3600" i="1" dirty="0" smtClean="0">
                <a:solidFill>
                  <a:schemeClr val="bg1"/>
                </a:solidFill>
              </a:rPr>
              <a:t>. </a:t>
            </a:r>
            <a:r>
              <a:rPr lang="fr-FR" sz="3600" dirty="0">
                <a:solidFill>
                  <a:schemeClr val="bg1"/>
                </a:solidFill>
              </a:rPr>
              <a:t>Consultation et accusé de réception </a:t>
            </a:r>
            <a:r>
              <a:rPr lang="fr-FR" sz="3600" dirty="0" smtClean="0">
                <a:solidFill>
                  <a:schemeClr val="bg1"/>
                </a:solidFill>
              </a:rPr>
              <a:t>  de </a:t>
            </a:r>
            <a:r>
              <a:rPr lang="fr-FR" sz="3600" dirty="0">
                <a:solidFill>
                  <a:schemeClr val="bg1"/>
                </a:solidFill>
              </a:rPr>
              <a:t>l’avis provisoire du conseil de classe </a:t>
            </a:r>
          </a:p>
        </p:txBody>
      </p:sp>
    </p:spTree>
    <p:extLst>
      <p:ext uri="{BB962C8B-B14F-4D97-AF65-F5344CB8AC3E}">
        <p14:creationId xmlns:p14="http://schemas.microsoft.com/office/powerpoint/2010/main" xmlns="" val="168178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Consultation et accusé de réception de l’avis provisoire du conseil de classe</a:t>
            </a:r>
            <a:r>
              <a:rPr lang="fr-FR" sz="2000" dirty="0">
                <a:solidFill>
                  <a:srgbClr val="005696"/>
                </a:solidFill>
              </a:rPr>
              <a:t>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xmlns="" val="248405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smtClean="0">
              <a:solidFill>
                <a:schemeClr val="bg1"/>
              </a:solidFill>
            </a:endParaRPr>
          </a:p>
          <a:p>
            <a:endParaRPr lang="fr-FR" sz="3200" b="1" dirty="0">
              <a:solidFill>
                <a:schemeClr val="bg1"/>
              </a:solidFill>
            </a:endParaRPr>
          </a:p>
          <a:p>
            <a:pPr marL="342900" indent="-342900">
              <a:buAutoNum type="arabicPeriod"/>
            </a:pPr>
            <a:r>
              <a:rPr lang="fr-FR" sz="3200" b="1" dirty="0" smtClean="0">
                <a:solidFill>
                  <a:schemeClr val="bg1"/>
                </a:solidFill>
              </a:rPr>
              <a:t> Connexion au service en ligne Orientation</a:t>
            </a:r>
          </a:p>
          <a:p>
            <a:endParaRPr lang="fr-FR" sz="3200" b="1" dirty="0" smtClean="0">
              <a:solidFill>
                <a:schemeClr val="bg1"/>
              </a:solidFill>
            </a:endParaRPr>
          </a:p>
          <a:p>
            <a:r>
              <a:rPr lang="fr-FR" sz="2400" b="1" dirty="0" smtClean="0">
                <a:solidFill>
                  <a:schemeClr val="bg1"/>
                </a:solidFill>
              </a:rPr>
              <a:t>Compatible avec tous types de supports, tablettes,    smartphones, ordinateurs</a:t>
            </a:r>
          </a:p>
          <a:p>
            <a:endParaRPr lang="fr-FR" sz="2400" b="1" dirty="0" smtClean="0">
              <a:solidFill>
                <a:schemeClr val="bg1"/>
              </a:solidFill>
            </a:endParaRPr>
          </a:p>
          <a:p>
            <a:r>
              <a:rPr lang="fr-FR" sz="2400" b="1" dirty="0">
                <a:solidFill>
                  <a:schemeClr val="bg1"/>
                </a:solidFill>
              </a:rPr>
              <a:t>Accès avec l’adresse unique teleservices.education.gouv.fr</a:t>
            </a:r>
            <a:endParaRPr lang="fr-FR" sz="2400" b="1" dirty="0" smtClean="0">
              <a:solidFill>
                <a:schemeClr val="bg1"/>
              </a:solidFill>
            </a:endParaRPr>
          </a:p>
          <a:p>
            <a:endParaRPr lang="fr-FR" sz="2400" dirty="0" smtClean="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xmlns="" val="38707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smtClean="0"/>
          </a:p>
          <a:p>
            <a:pPr marL="0" indent="0">
              <a:buNone/>
            </a:pPr>
            <a:endParaRPr lang="fr-FR" sz="2000" dirty="0" smtClean="0"/>
          </a:p>
          <a:p>
            <a:pPr marL="0" indent="0">
              <a:buNone/>
            </a:pPr>
            <a:r>
              <a:rPr lang="fr-FR" dirty="0"/>
              <a:t> </a:t>
            </a:r>
            <a:r>
              <a:rPr lang="fr-FR" sz="2000" dirty="0" smtClean="0">
                <a:solidFill>
                  <a:srgbClr val="005696"/>
                </a:solidFill>
              </a:rPr>
              <a:t>Connexion au service en ligne Orientation</a:t>
            </a:r>
            <a:endParaRPr lang="fr-FR" sz="2000" dirty="0">
              <a:solidFill>
                <a:srgbClr val="005696"/>
              </a:solidFill>
            </a:endParaRP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algn="just" defTabSz="1219170">
              <a:buNone/>
            </a:pPr>
            <a:r>
              <a:rPr lang="fr-FR" sz="1600" dirty="0">
                <a:solidFill>
                  <a:srgbClr val="002060"/>
                </a:solidFill>
              </a:rPr>
              <a:t>L</a:t>
            </a:r>
            <a:r>
              <a:rPr lang="fr-FR" sz="1600" dirty="0" smtClean="0">
                <a:solidFill>
                  <a:srgbClr val="002060"/>
                </a:solidFill>
              </a:rPr>
              <a:t>e </a:t>
            </a:r>
            <a:r>
              <a:rPr lang="fr-FR" sz="1600" dirty="0">
                <a:solidFill>
                  <a:srgbClr val="002060"/>
                </a:solidFill>
              </a:rPr>
              <a:t>compte d’un représentant légal permet de saisir les intentions d’orientation et d’accuser réception de l’avis donné par le conseil de </a:t>
            </a:r>
            <a:r>
              <a:rPr lang="fr-FR" sz="1600" dirty="0" smtClean="0">
                <a:solidFill>
                  <a:srgbClr val="002060"/>
                </a:solidFill>
              </a:rPr>
              <a:t>classe.</a:t>
            </a:r>
            <a:r>
              <a:rPr lang="fr-FR" sz="1600" dirty="0">
                <a:solidFill>
                  <a:srgbClr val="002060"/>
                </a:solidFill>
              </a:rPr>
              <a:t> </a:t>
            </a:r>
            <a:endParaRPr lang="fr-FR" sz="1600" dirty="0" smtClean="0">
              <a:solidFill>
                <a:srgbClr val="002060"/>
              </a:solidFill>
            </a:endParaRPr>
          </a:p>
          <a:p>
            <a:pPr marL="0" indent="0" algn="just" defTabSz="1219170">
              <a:buNone/>
            </a:pPr>
            <a:endParaRPr lang="fr-FR" sz="1600" dirty="0">
              <a:solidFill>
                <a:srgbClr val="002060"/>
              </a:solidFill>
            </a:endParaRPr>
          </a:p>
          <a:p>
            <a:pPr marL="0" indent="0" algn="just" defTabSz="1219170">
              <a:buNone/>
            </a:pPr>
            <a:r>
              <a:rPr lang="fr-FR" sz="1600" dirty="0" smtClean="0">
                <a:solidFill>
                  <a:srgbClr val="002060"/>
                </a:solidFill>
              </a:rPr>
              <a:t>Le compte </a:t>
            </a:r>
            <a:r>
              <a:rPr lang="fr-FR" sz="1600" dirty="0">
                <a:solidFill>
                  <a:srgbClr val="002060"/>
                </a:solidFill>
              </a:rPr>
              <a:t>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xmlns="" val="194134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defTabSz="1219170">
              <a:buNone/>
            </a:pPr>
            <a:r>
              <a:rPr lang="fr-FR" sz="1800" dirty="0" smtClean="0">
                <a:solidFill>
                  <a:schemeClr val="bg1"/>
                </a:solidFill>
              </a:rPr>
              <a:t/>
            </a:r>
            <a:br>
              <a:rPr lang="fr-FR" sz="1800" dirty="0" smtClean="0">
                <a:solidFill>
                  <a:schemeClr val="bg1"/>
                </a:solidFill>
              </a:rPr>
            </a:br>
            <a:r>
              <a:rPr lang="fr-FR" sz="1800" dirty="0" smtClean="0">
                <a:solidFill>
                  <a:schemeClr val="bg1"/>
                </a:solidFill>
              </a:rPr>
              <a:t/>
            </a:r>
            <a:br>
              <a:rPr lang="fr-FR" sz="1800" dirty="0" smtClean="0">
                <a:solidFill>
                  <a:schemeClr val="bg1"/>
                </a:solidFill>
              </a:rPr>
            </a:br>
            <a:r>
              <a:rPr lang="fr-FR" sz="1600" dirty="0" smtClean="0">
                <a:solidFill>
                  <a:srgbClr val="002060"/>
                </a:solidFill>
              </a:rPr>
              <a:t>Connexion </a:t>
            </a:r>
            <a:r>
              <a:rPr lang="fr-FR" sz="1600" dirty="0">
                <a:solidFill>
                  <a:srgbClr val="002060"/>
                </a:solidFill>
              </a:rPr>
              <a:t>au portail Scolarité services avec mon compte </a:t>
            </a:r>
            <a:r>
              <a:rPr lang="fr-FR" sz="1600" dirty="0" err="1" smtClean="0">
                <a:solidFill>
                  <a:srgbClr val="002060"/>
                </a:solidFill>
              </a:rPr>
              <a:t>EduConnect</a:t>
            </a:r>
            <a:r>
              <a:rPr lang="fr-FR" sz="1600" dirty="0" smtClean="0">
                <a:solidFill>
                  <a:srgbClr val="002060"/>
                </a:solidFill>
              </a:rPr>
              <a:t>.</a:t>
            </a:r>
            <a:br>
              <a:rPr lang="fr-FR" sz="1600" dirty="0" smtClean="0">
                <a:solidFill>
                  <a:srgbClr val="002060"/>
                </a:solidFill>
              </a:rPr>
            </a:br>
            <a:r>
              <a:rPr lang="fr-FR" sz="1600" dirty="0">
                <a:solidFill>
                  <a:srgbClr val="002060"/>
                </a:solidFill>
              </a:rPr>
              <a:t/>
            </a:r>
            <a:br>
              <a:rPr lang="fr-FR" sz="1600" dirty="0">
                <a:solidFill>
                  <a:srgbClr val="002060"/>
                </a:solidFill>
              </a:rPr>
            </a:br>
            <a:r>
              <a:rPr lang="fr-FR" sz="1600" dirty="0" smtClean="0">
                <a:solidFill>
                  <a:srgbClr val="002060"/>
                </a:solidFill>
              </a:rPr>
              <a:t>Accès </a:t>
            </a:r>
            <a:r>
              <a:rPr lang="fr-FR" sz="1600" dirty="0">
                <a:solidFill>
                  <a:srgbClr val="002060"/>
                </a:solidFill>
              </a:rPr>
              <a:t>avec l’identifiant et le mot de passe </a:t>
            </a:r>
            <a:r>
              <a:rPr lang="fr-FR" sz="1600" dirty="0" smtClean="0">
                <a:solidFill>
                  <a:srgbClr val="002060"/>
                </a:solidFill>
              </a:rPr>
              <a:t> transmis </a:t>
            </a:r>
            <a:r>
              <a:rPr lang="fr-FR" sz="1600" dirty="0">
                <a:solidFill>
                  <a:srgbClr val="002060"/>
                </a:solidFill>
              </a:rPr>
              <a:t>par le chef </a:t>
            </a:r>
            <a:r>
              <a:rPr lang="fr-FR" sz="1600" dirty="0" smtClean="0">
                <a:solidFill>
                  <a:srgbClr val="002060"/>
                </a:solidFill>
              </a:rPr>
              <a:t>d’établissement.</a:t>
            </a:r>
            <a:br>
              <a:rPr lang="fr-FR" sz="1600" dirty="0" smtClean="0">
                <a:solidFill>
                  <a:srgbClr val="002060"/>
                </a:solidFill>
              </a:rPr>
            </a:br>
            <a:r>
              <a:rPr lang="fr-FR" sz="1800" dirty="0" smtClean="0">
                <a:solidFill>
                  <a:srgbClr val="002060"/>
                </a:solidFill>
              </a:rPr>
              <a:t/>
            </a:r>
            <a:br>
              <a:rPr lang="fr-FR" sz="1800" dirty="0" smtClean="0">
                <a:solidFill>
                  <a:srgbClr val="002060"/>
                </a:solidFill>
              </a:rPr>
            </a:br>
            <a:r>
              <a:rPr lang="fr-FR" sz="1800" b="0" dirty="0" smtClean="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xmlns="" val="174174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a:t>
            </a:r>
            <a:r>
              <a:rPr lang="fr-FR" sz="1600" b="1" u="sng" dirty="0" smtClean="0">
                <a:solidFill>
                  <a:srgbClr val="0070C0"/>
                </a:solidFill>
              </a:rPr>
              <a:t>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xmlns="" val="63226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a:t>
            </a:r>
            <a:r>
              <a:rPr lang="fr-FR" sz="2000" dirty="0">
                <a:solidFill>
                  <a:srgbClr val="005696"/>
                </a:solidFill>
              </a:rPr>
              <a:t>en ligne </a:t>
            </a:r>
            <a:r>
              <a:rPr lang="fr-FR" sz="2000" dirty="0" smtClean="0">
                <a:solidFill>
                  <a:srgbClr val="005696"/>
                </a:solidFill>
              </a:rPr>
              <a:t>Orientation</a:t>
            </a:r>
            <a:r>
              <a:rPr lang="fr-FR" sz="2000" dirty="0">
                <a:solidFill>
                  <a:srgbClr val="005696"/>
                </a:solidFill>
              </a:rPr>
              <a:t>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a:t>
            </a:r>
            <a:r>
              <a:rPr lang="fr-FR" sz="1600" b="1" dirty="0" smtClean="0">
                <a:solidFill>
                  <a:srgbClr val="002060"/>
                </a:solidFill>
              </a:rPr>
              <a:t>d’établissement.</a:t>
            </a:r>
            <a:endParaRPr lang="fr-FR" sz="1600" b="1" dirty="0">
              <a:solidFill>
                <a:srgbClr val="002060"/>
              </a:solidFill>
            </a:endParaRP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xmlns="" val="62140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2</a:t>
            </a:r>
            <a:r>
              <a:rPr lang="fr-FR" sz="3600" dirty="0">
                <a:solidFill>
                  <a:schemeClr val="bg1"/>
                </a:solidFill>
              </a:rPr>
              <a:t>. Saisie des intentions d’orientation</a:t>
            </a:r>
          </a:p>
        </p:txBody>
      </p:sp>
    </p:spTree>
    <p:extLst>
      <p:ext uri="{BB962C8B-B14F-4D97-AF65-F5344CB8AC3E}">
        <p14:creationId xmlns:p14="http://schemas.microsoft.com/office/powerpoint/2010/main" xmlns="" val="407666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solidFill>
                  <a:srgbClr val="005696"/>
                </a:solidFill>
              </a:rPr>
              <a:t>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Présentation </a:t>
            </a:r>
            <a:r>
              <a:rPr lang="fr-FR" sz="1600" b="1" dirty="0">
                <a:solidFill>
                  <a:srgbClr val="002060"/>
                </a:solidFill>
              </a:rPr>
              <a:t>de chaque phase </a:t>
            </a:r>
            <a:r>
              <a:rPr lang="fr-FR" sz="1600" b="1" dirty="0" smtClean="0">
                <a:solidFill>
                  <a:srgbClr val="002060"/>
                </a:solidFill>
              </a:rPr>
              <a:t>pour repérer les différentes étapes.</a:t>
            </a:r>
            <a:endParaRPr lang="fr-FR" sz="1600" b="1" dirty="0">
              <a:solidFill>
                <a:srgbClr val="002060"/>
              </a:solidFill>
            </a:endParaRPr>
          </a:p>
        </p:txBody>
      </p:sp>
    </p:spTree>
    <p:extLst>
      <p:ext uri="{BB962C8B-B14F-4D97-AF65-F5344CB8AC3E}">
        <p14:creationId xmlns:p14="http://schemas.microsoft.com/office/powerpoint/2010/main" xmlns="" val="282324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bg1"/>
              </a:solidFill>
            </a:endParaRPr>
          </a:p>
          <a:p>
            <a:pPr algn="just"/>
            <a:r>
              <a:rPr lang="fr-FR" sz="1600" b="1" dirty="0" smtClean="0">
                <a:solidFill>
                  <a:srgbClr val="002060"/>
                </a:solidFill>
              </a:rPr>
              <a:t>Le </a:t>
            </a:r>
            <a:r>
              <a:rPr lang="fr-FR" sz="1600" b="1" dirty="0">
                <a:solidFill>
                  <a:srgbClr val="002060"/>
                </a:solidFill>
              </a:rPr>
              <a:t>bouton « + Ajouter une intention » ouvre une pop-up qui permet la sélection d’une voie d’orientation, les intentions doivent être validées pour être </a:t>
            </a:r>
            <a:r>
              <a:rPr lang="fr-FR" sz="1600" b="1" dirty="0" smtClean="0">
                <a:solidFill>
                  <a:srgbClr val="002060"/>
                </a:solidFill>
              </a:rPr>
              <a:t>enregistrées.</a:t>
            </a:r>
            <a:endParaRPr lang="fr-FR" sz="1600" b="1" dirty="0">
              <a:solidFill>
                <a:srgbClr val="002060"/>
              </a:solidFill>
            </a:endParaRP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xmlns="" val="334284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B279A5-87A2-445D-95C3-916EB9C5F0E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4D416C5A-7AEB-4464-B116-D5E8F5627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478</TotalTime>
  <Words>296</Words>
  <Application>Microsoft Office PowerPoint</Application>
  <PresentationFormat>Affichage à l'écran (4:3)</PresentationFormat>
  <Paragraphs>94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MINISTÈRIEL</vt:lpstr>
      <vt:lpstr>Diapositive 1</vt:lpstr>
      <vt:lpstr>Diapositive 2</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Diapositive 5</vt:lpstr>
      <vt:lpstr>Diapositive 6</vt:lpstr>
      <vt:lpstr> 2. Saisie des intentions d’orientation</vt:lpstr>
      <vt:lpstr>Diapositive 8</vt:lpstr>
      <vt:lpstr>Diapositive 9</vt:lpstr>
      <vt:lpstr>Diapositive 10</vt:lpstr>
      <vt:lpstr> 3.Validation des intentions d’orientation</vt:lpstr>
      <vt:lpstr>Diapositive 12</vt:lpstr>
      <vt:lpstr>Diapositive 13</vt:lpstr>
      <vt:lpstr> 4. Consultation et accusé de réception   de l’avis provisoire du conseil de classe </vt:lpstr>
      <vt:lpstr>Diapositive 15</vt:lpstr>
    </vt:vector>
  </TitlesOfParts>
  <Manager>Client</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principal</cp:lastModifiedBy>
  <cp:revision>59</cp:revision>
  <dcterms:created xsi:type="dcterms:W3CDTF">2020-03-05T15:21:24Z</dcterms:created>
  <dcterms:modified xsi:type="dcterms:W3CDTF">2022-12-05T13:35:01Z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